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0c46bfb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b0c46bfb19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0c46bfb1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b0c46bfb19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0c46bfb1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b0c46bfb19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0c46bfb1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b0c46bfb19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0c46bfb1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b0c46bfb19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0c46bfb1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b0c46bfb19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0c46bfb1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b0c46bfb19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0c46bfb1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b0c46bfb19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0c46bfb1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b0c46bfb19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0c46bfb1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b0c46bfb19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0c46bfb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b0c46bfb1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0c46bfb1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b0c46bfb19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0c46bfb1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b0c46bfb19_0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0c46bfb1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b0c46bfb19_0_6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c46bfb19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b0c46bfb19_0_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0c46bfb19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b0c46bfb19_0_6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c46bfb1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b0c46bfb19_0_7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0c46bfb19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b0c46bfb19_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0c46bfb19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b0c46bfb19_0_7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0c46bfb19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b0c46bfb19_0_7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0c46bfb19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b0c46bfb19_0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0c46bfb1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b0c46bfb19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0c46bfb1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b0c46bfb19_0_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0c46bfb19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b0c46bfb19_0_7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0c46bfb19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b0c46bfb19_0_7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0c46bfb1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b0c46bfb19_0_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c46bfb19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b0c46bfb19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0c46bfb19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b0c46bfb19_0_7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0c46bfb1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b0c46bfb19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0c46bfb1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0c46bfb19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0c46bfb19_0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0c46bfb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0c46bfb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b0c46bfb19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0c46bfb1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b0c46bfb19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c46bfb1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b0c46bfb19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0c46bfb19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0c46bfb1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0c46bfb1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b0c46bfb19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0c46bfb1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b0c46bfb19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0c46bfb1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b0c46bfb19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0c46bfb1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b0c46bfb19_0_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0c46bfb1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b0c46bfb19_0_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0c46bfb1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b0c46bfb19_0_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0c46bfb1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0c46bfb1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0c46bfb1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0c46bfb1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0c46bfb1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b0c46bfb19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0c46bfb19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0c46bfb19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0c46bfb19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b0c46bfb19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0c46bfb19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b0c46bfb19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0c46bfb1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0c46bfb1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0c46bfb19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b0c46bfb19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0c46bfb1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b0c46bfb19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0c46bfb1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b0c46bfb19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0c46bfb1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b0c46bfb19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0c46bfb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b0c46bfb19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  <a:defRPr sz="54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rtl="0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564644" y="4840039"/>
            <a:ext cx="1206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1938040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564635" y="558343"/>
            <a:ext cx="8005605" cy="4012271"/>
            <a:chOff x="752846" y="744457"/>
            <a:chExt cx="10674141" cy="5349695"/>
          </a:xfrm>
        </p:grpSpPr>
        <p:sp>
          <p:nvSpPr>
            <p:cNvPr id="64" name="Google Shape;64;p14"/>
            <p:cNvSpPr/>
            <p:nvPr/>
          </p:nvSpPr>
          <p:spPr>
            <a:xfrm>
              <a:off x="8151962" y="1685652"/>
              <a:ext cx="3275025" cy="4408500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5" name="Google Shape;65;p14"/>
            <p:cNvSpPr/>
            <p:nvPr/>
          </p:nvSpPr>
          <p:spPr>
            <a:xfrm rot="10800000">
              <a:off x="752846" y="744457"/>
              <a:ext cx="3275680" cy="4408500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73769" y="976020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  <a:defRPr sz="54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73769" y="3162246"/>
            <a:ext cx="720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554181" y="4840039"/>
            <a:ext cx="1216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1938234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8" title="Crop Mark"/>
          <p:cNvSpPr/>
          <p:nvPr/>
        </p:nvSpPr>
        <p:spPr>
          <a:xfrm>
            <a:off x="6113971" y="1264239"/>
            <a:ext cx="2456262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1028700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894052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028700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1028700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body"/>
          </p:nvPr>
        </p:nvSpPr>
        <p:spPr>
          <a:xfrm>
            <a:off x="4893761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893761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692015" y="514351"/>
            <a:ext cx="39093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indent="-3048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542925" y="2142258"/>
            <a:ext cx="28917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21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4149090" y="0"/>
            <a:ext cx="4995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542925" y="2141976"/>
            <a:ext cx="28917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22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 rot="5400000">
            <a:off x="3289650" y="-539306"/>
            <a:ext cx="26790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 rot="5400000">
            <a:off x="5818446" y="1847217"/>
            <a:ext cx="39324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 rot="5400000">
            <a:off x="2129880" y="-633033"/>
            <a:ext cx="3932400" cy="6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 b="0" i="0" sz="33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b="0" i="1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98450" lvl="6" marL="3200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98450" lvl="7" marL="3657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b="0" i="1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98450" lvl="8" marL="4114800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 title="Side bar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s://wordnet.princeton.edu/node/5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93733" y="1072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Sense of documents - Linguistic Resources and  Statistical NLP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1028700" y="514350"/>
            <a:ext cx="7200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N grams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1028700" y="1131570"/>
            <a:ext cx="72009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The brown fox jumped over the blue moon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2 grams – the brown, brown fox, fox jumped, jumped over, over the, the blue, blue moon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3 grams – the brown fox, brown fox jumped, fox jumped over, jumped over the, over the blue, the blue moon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4 grams – the brown fox jumped, brown fox jumped over, fox jumped over the, over the blue moon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 </a:t>
            </a:r>
            <a:endParaRPr/>
          </a:p>
          <a:p>
            <a:pPr indent="0" lvl="1" marL="393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574" y="91252"/>
            <a:ext cx="5374588" cy="4925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6003388" y="2057400"/>
            <a:ext cx="2405400" cy="9312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domain?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nature of corpus?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1028700" y="514350"/>
            <a:ext cx="7200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Significance of n-grams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1028700" y="1216057"/>
            <a:ext cx="7200900" cy="318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79" r="0" t="-142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4909180" y="3924994"/>
            <a:ext cx="2747700" cy="92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099" l="-1729" r="-1509" t="-253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1028700" y="514350"/>
            <a:ext cx="7200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Conducting the t-test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1028700" y="1117068"/>
            <a:ext cx="7200900" cy="371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29" r="0" t="-1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1028700" y="514350"/>
            <a:ext cx="72009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t test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1028700" y="1081725"/>
            <a:ext cx="7200900" cy="359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69" r="0" t="-137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1028700" y="514350"/>
            <a:ext cx="72009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T-values for bigrams from a corpus can help in identification of phrases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b="0" l="9428" r="0" t="6985"/>
          <a:stretch/>
        </p:blipFill>
        <p:spPr>
          <a:xfrm>
            <a:off x="751304" y="1581742"/>
            <a:ext cx="7906352" cy="249574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9"/>
          <p:cNvSpPr/>
          <p:nvPr/>
        </p:nvSpPr>
        <p:spPr>
          <a:xfrm>
            <a:off x="5526136" y="3131327"/>
            <a:ext cx="2913000" cy="1018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1300519" y="4264763"/>
            <a:ext cx="679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Can be helpful in identifying Named Entities for which NERs don’t work very well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1028700" y="514350"/>
            <a:ext cx="7200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Using t-test to predict sequences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1028700" y="1251408"/>
            <a:ext cx="7200900" cy="3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i="1" lang="en-GB" sz="1700">
                <a:solidFill>
                  <a:schemeClr val="dk1"/>
                </a:solidFill>
              </a:rPr>
              <a:t>Which is better -  (w</a:t>
            </a:r>
            <a:r>
              <a:rPr baseline="-25000" i="1" lang="en-GB" sz="1700">
                <a:solidFill>
                  <a:schemeClr val="dk1"/>
                </a:solidFill>
              </a:rPr>
              <a:t>1</a:t>
            </a:r>
            <a:r>
              <a:rPr i="1" lang="en-GB" sz="1700">
                <a:solidFill>
                  <a:schemeClr val="dk1"/>
                </a:solidFill>
              </a:rPr>
              <a:t>w</a:t>
            </a:r>
            <a:r>
              <a:rPr baseline="-25000" i="1" lang="en-GB" sz="1700">
                <a:solidFill>
                  <a:schemeClr val="dk1"/>
                </a:solidFill>
              </a:rPr>
              <a:t>2</a:t>
            </a:r>
            <a:r>
              <a:rPr i="1" lang="en-GB" sz="1700">
                <a:solidFill>
                  <a:schemeClr val="dk1"/>
                </a:solidFill>
              </a:rPr>
              <a:t>) or (w</a:t>
            </a:r>
            <a:r>
              <a:rPr baseline="-25000" i="1" lang="en-GB" sz="1700">
                <a:solidFill>
                  <a:schemeClr val="dk1"/>
                </a:solidFill>
              </a:rPr>
              <a:t>3</a:t>
            </a:r>
            <a:r>
              <a:rPr i="1" lang="en-GB" sz="1700">
                <a:solidFill>
                  <a:schemeClr val="dk1"/>
                </a:solidFill>
              </a:rPr>
              <a:t>w</a:t>
            </a:r>
            <a:r>
              <a:rPr baseline="-25000" i="1" lang="en-GB" sz="1700">
                <a:solidFill>
                  <a:schemeClr val="dk1"/>
                </a:solidFill>
              </a:rPr>
              <a:t>2</a:t>
            </a:r>
            <a:r>
              <a:rPr i="1" lang="en-GB" sz="1700">
                <a:solidFill>
                  <a:schemeClr val="dk1"/>
                </a:solidFill>
              </a:rPr>
              <a:t>)? – for language generation tasks</a:t>
            </a:r>
            <a:endParaRPr sz="1700"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rgbClr val="C00000"/>
              </a:buClr>
              <a:buSzPts val="1700"/>
              <a:buChar char="■"/>
            </a:pPr>
            <a:r>
              <a:rPr b="1" i="1" lang="en-GB" sz="1700">
                <a:solidFill>
                  <a:srgbClr val="C00000"/>
                </a:solidFill>
              </a:rPr>
              <a:t>Powerful drug or Strong drug?</a:t>
            </a:r>
            <a:endParaRPr sz="1700"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rgbClr val="C00000"/>
              </a:buClr>
              <a:buSzPts val="1700"/>
              <a:buChar char="■"/>
            </a:pPr>
            <a:r>
              <a:rPr b="1" i="1" lang="en-GB" sz="1700">
                <a:solidFill>
                  <a:srgbClr val="C00000"/>
                </a:solidFill>
              </a:rPr>
              <a:t>Powerful tea or Strong tea?</a:t>
            </a:r>
            <a:endParaRPr i="1" sz="1700">
              <a:solidFill>
                <a:schemeClr val="dk1"/>
              </a:solidFill>
            </a:endParaRPr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i="1" lang="en-GB" sz="1700">
                <a:solidFill>
                  <a:schemeClr val="dk1"/>
                </a:solidFill>
              </a:rPr>
              <a:t>Depends on frequencies of</a:t>
            </a:r>
            <a:endParaRPr sz="1700"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W</a:t>
            </a:r>
            <a:r>
              <a:rPr baseline="-25000" lang="en-GB" sz="1700"/>
              <a:t> </a:t>
            </a:r>
            <a:r>
              <a:rPr lang="en-GB" sz="1700"/>
              <a:t>w</a:t>
            </a:r>
            <a:r>
              <a:rPr baseline="-25000" lang="en-GB" sz="1700"/>
              <a:t>2</a:t>
            </a:r>
            <a:endParaRPr sz="1700"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i="1" lang="en-GB" sz="1700"/>
              <a:t>W~w</a:t>
            </a:r>
            <a:r>
              <a:rPr baseline="-25000" i="1" lang="en-GB" sz="1700"/>
              <a:t>2</a:t>
            </a:r>
            <a:endParaRPr sz="1700"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~Ww</a:t>
            </a:r>
            <a:r>
              <a:rPr baseline="-25000" lang="en-GB" sz="1700"/>
              <a:t>2</a:t>
            </a:r>
            <a:endParaRPr sz="1700"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i="0" lang="en-GB" sz="1700"/>
              <a:t>Others</a:t>
            </a:r>
            <a:endParaRPr sz="1700"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i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972140" y="224476"/>
            <a:ext cx="7200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Words co-occurring with strong and powerful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3">
            <a:alphaModFix/>
          </a:blip>
          <a:srcRect b="0" l="4415" r="0" t="-948"/>
          <a:stretch/>
        </p:blipFill>
        <p:spPr>
          <a:xfrm>
            <a:off x="2919952" y="726265"/>
            <a:ext cx="6327743" cy="4410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b="2819" l="5961" r="15285" t="1285"/>
          <a:stretch/>
        </p:blipFill>
        <p:spPr>
          <a:xfrm>
            <a:off x="741154" y="1300711"/>
            <a:ext cx="2082194" cy="119484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41"/>
          <p:cNvSpPr txBox="1"/>
          <p:nvPr/>
        </p:nvSpPr>
        <p:spPr>
          <a:xfrm>
            <a:off x="805975" y="2721990"/>
            <a:ext cx="1866600" cy="2224200"/>
          </a:xfrm>
          <a:prstGeom prst="rect">
            <a:avLst/>
          </a:prstGeom>
          <a:gradFill>
            <a:gsLst>
              <a:gs pos="0">
                <a:srgbClr val="D1DBD1"/>
              </a:gs>
              <a:gs pos="50000">
                <a:srgbClr val="BECEBE"/>
              </a:gs>
              <a:gs pos="100000">
                <a:srgbClr val="B3C5B4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Null hypothesis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 given word the two earlier words have same mean – i.e. inter-changeable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it’s really so – numerator will be 0 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817800" y="191231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Approximating t to find the right word to replace force</a:t>
            </a: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817803" y="1526712"/>
            <a:ext cx="2954100" cy="123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  <p:sp>
        <p:nvSpPr>
          <p:cNvPr id="256" name="Google Shape;256;p42"/>
          <p:cNvSpPr txBox="1"/>
          <p:nvPr/>
        </p:nvSpPr>
        <p:spPr>
          <a:xfrm>
            <a:off x="826798" y="2979483"/>
            <a:ext cx="2936100" cy="762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  <p:sp>
        <p:nvSpPr>
          <p:cNvPr id="257" name="Google Shape;257;p42"/>
          <p:cNvSpPr txBox="1"/>
          <p:nvPr/>
        </p:nvSpPr>
        <p:spPr>
          <a:xfrm>
            <a:off x="3976175" y="1800225"/>
            <a:ext cx="4847100" cy="24705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 “powerful” occur more </a:t>
            </a: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frequently with force? How significant is the difference?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 =  (13/3418 – 4/3418)/ sqrt((13+4)/(3418*3418))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 9 / sqrt(17) = 9/4.2 = 2.18</a:t>
            </a:r>
            <a:endParaRPr b="1" i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5">
            <a:alphaModFix/>
          </a:blip>
          <a:srcRect b="57114" l="5794" r="3944" t="36868"/>
          <a:stretch/>
        </p:blipFill>
        <p:spPr>
          <a:xfrm>
            <a:off x="3976173" y="1305725"/>
            <a:ext cx="4950125" cy="26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42"/>
          <p:cNvSpPr txBox="1"/>
          <p:nvPr/>
        </p:nvSpPr>
        <p:spPr>
          <a:xfrm>
            <a:off x="5602176" y="1025575"/>
            <a:ext cx="2739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Strong			Powerful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664650" y="4113650"/>
            <a:ext cx="7814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Null hypothesis - they are same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T-value = 2.18 &gt; 2.06 for 95% confidence interval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Reject the hypothesis - the difference is significant - strong and powerful are not used in the same context for force 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630356" y="96413"/>
            <a:ext cx="7200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Mutual Information</a:t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64326" l="0" r="0" t="0"/>
          <a:stretch/>
        </p:blipFill>
        <p:spPr>
          <a:xfrm>
            <a:off x="5053963" y="933385"/>
            <a:ext cx="3459048" cy="645525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43"/>
          <p:cNvSpPr txBox="1"/>
          <p:nvPr/>
        </p:nvSpPr>
        <p:spPr>
          <a:xfrm>
            <a:off x="817372" y="748635"/>
            <a:ext cx="3537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Used in similar context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much does one word say about another</a:t>
            </a:r>
            <a:endParaRPr sz="2000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4">
            <a:alphaModFix/>
          </a:blip>
          <a:srcRect b="0" l="9428" r="0" t="6985"/>
          <a:stretch/>
        </p:blipFill>
        <p:spPr>
          <a:xfrm>
            <a:off x="738651" y="3150734"/>
            <a:ext cx="4315311" cy="136218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43"/>
          <p:cNvSpPr txBox="1"/>
          <p:nvPr/>
        </p:nvSpPr>
        <p:spPr>
          <a:xfrm>
            <a:off x="5173050" y="3150725"/>
            <a:ext cx="3902100" cy="1655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89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  <p:sp>
        <p:nvSpPr>
          <p:cNvPr id="270" name="Google Shape;270;p43"/>
          <p:cNvSpPr txBox="1"/>
          <p:nvPr/>
        </p:nvSpPr>
        <p:spPr>
          <a:xfrm>
            <a:off x="879750" y="2357225"/>
            <a:ext cx="8012100" cy="613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479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829550" y="362050"/>
            <a:ext cx="720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Building practical NLP systems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1028700" y="1094875"/>
            <a:ext cx="7360200" cy="3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A practical NLP system must be good at making disambiguation decisions of </a:t>
            </a:r>
            <a:r>
              <a:rPr b="1" lang="en-GB" sz="2000"/>
              <a:t>word sense</a:t>
            </a:r>
            <a:r>
              <a:rPr lang="en-GB" sz="2000"/>
              <a:t>, </a:t>
            </a:r>
            <a:r>
              <a:rPr b="1" lang="en-GB" sz="2000"/>
              <a:t>word category</a:t>
            </a:r>
            <a:r>
              <a:rPr lang="en-GB" sz="2000"/>
              <a:t>, </a:t>
            </a:r>
            <a:r>
              <a:rPr b="1" lang="en-GB" sz="2000"/>
              <a:t>syntactic structure</a:t>
            </a:r>
            <a:r>
              <a:rPr lang="en-GB" sz="2000"/>
              <a:t>, and </a:t>
            </a:r>
            <a:r>
              <a:rPr b="1" lang="en-GB" sz="2000"/>
              <a:t>semantic scope</a:t>
            </a:r>
            <a:endParaRPr b="1" sz="2000"/>
          </a:p>
          <a:p>
            <a:pPr indent="-317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Statistical NLP tries to address the problem of handling ambiguity more </a:t>
            </a:r>
            <a:r>
              <a:rPr b="1" lang="en-GB" sz="2000"/>
              <a:t>robustly</a:t>
            </a:r>
            <a:r>
              <a:rPr lang="en-GB" sz="2000"/>
              <a:t>, generalize well, and behave gracefully in the presence of errors and new data</a:t>
            </a:r>
            <a:endParaRPr sz="2000"/>
          </a:p>
          <a:p>
            <a:pPr indent="-317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GB" sz="2000"/>
              <a:t>Learn to extract information from statistical use of words and word relationships - which words tend to group with each other when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971550" y="315169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Similarity and Dissimilarity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1028700" y="1125008"/>
            <a:ext cx="7200900" cy="13503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 – test gives us an idea about significance of bigram – w</a:t>
            </a:r>
            <a:r>
              <a:rPr baseline="-25000"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a corpus</a:t>
            </a:r>
            <a:endParaRPr baseline="-250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Mutual information  tells us – by how much does our confidence about the word in position i+1 increase when we are given the </a:t>
            </a:r>
            <a:r>
              <a:rPr i="1"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in position i  </a:t>
            </a:r>
            <a:endParaRPr b="1" i="1"/>
          </a:p>
        </p:txBody>
      </p:sp>
      <p:sp>
        <p:nvSpPr>
          <p:cNvPr id="277" name="Google Shape;277;p44"/>
          <p:cNvSpPr txBox="1"/>
          <p:nvPr/>
        </p:nvSpPr>
        <p:spPr>
          <a:xfrm>
            <a:off x="1028700" y="2738251"/>
            <a:ext cx="7200900" cy="167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Application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Given two News corpus (without the dates) how will you check whether they are talking about similar events? </a:t>
            </a:r>
            <a:endParaRPr sz="1500"/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Given a sentence in English and word and bigram statistics from an English News corpus - how will you select the next word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Collocation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1028700" y="916700"/>
            <a:ext cx="72009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Collocation looks at frequently occurring word combinations  </a:t>
            </a:r>
            <a:endParaRPr sz="2000"/>
          </a:p>
          <a:p>
            <a:pPr indent="-317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GB" sz="2000"/>
              <a:t>Adjacency – taken care  of by ngrams</a:t>
            </a:r>
            <a:endParaRPr sz="2000"/>
          </a:p>
          <a:p>
            <a:pPr indent="-317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GB" sz="2000"/>
              <a:t>Knock … door (knocking the door, knocking at the door, knock doors)</a:t>
            </a:r>
            <a:endParaRPr sz="2000"/>
          </a:p>
          <a:p>
            <a:pPr indent="-317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Collocations are important </a:t>
            </a:r>
            <a:endParaRPr sz="2000"/>
          </a:p>
          <a:p>
            <a:pPr indent="-317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GB" sz="2000"/>
              <a:t>May mean something different from the parts altogether </a:t>
            </a:r>
            <a:endParaRPr sz="2000"/>
          </a:p>
          <a:p>
            <a:pPr indent="-330200" lvl="2" marL="1028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i="1" lang="en-GB" sz="2000"/>
              <a:t>Passed with flying colors</a:t>
            </a:r>
            <a:endParaRPr sz="2000"/>
          </a:p>
          <a:p>
            <a:pPr indent="-330200" lvl="2" marL="1028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i="1" lang="en-GB" sz="2000"/>
              <a:t>Frog in my throat</a:t>
            </a:r>
            <a:endParaRPr sz="2000"/>
          </a:p>
          <a:p>
            <a:pPr indent="-330200" lvl="2" marL="1028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i="1" lang="en-GB" sz="2000"/>
              <a:t>Pain in the neck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30327" y="732015"/>
            <a:ext cx="54072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</a:pPr>
            <a:r>
              <a:rPr lang="en-GB"/>
              <a:t>LANGUAGE MODELS</a:t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430327" y="2371685"/>
            <a:ext cx="54072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/>
              <a:t>Statistical Language Model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1028700" y="514350"/>
            <a:ext cx="72009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Language Models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1028700" y="1245870"/>
            <a:ext cx="72009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Inspired by n-grams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Probability of all possible sequences of words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Probability of next word based on previous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● Inspired by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⮚"/>
            </a:pPr>
            <a:r>
              <a:rPr lang="en-GB"/>
              <a:t>Speech recognition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⮚"/>
            </a:pPr>
            <a:r>
              <a:rPr lang="en-GB"/>
              <a:t>Optical Character Recognition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What is the word that follows?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1028700" y="1390136"/>
            <a:ext cx="47358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Apple -- ?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 rotWithShape="1">
          <a:blip r:embed="rId3">
            <a:alphaModFix/>
          </a:blip>
          <a:srcRect b="19306" l="33140" r="32197" t="28471"/>
          <a:stretch/>
        </p:blipFill>
        <p:spPr>
          <a:xfrm>
            <a:off x="2391032" y="1449602"/>
            <a:ext cx="3169508" cy="268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48"/>
          <p:cNvSpPr txBox="1"/>
          <p:nvPr/>
        </p:nvSpPr>
        <p:spPr>
          <a:xfrm>
            <a:off x="6033187" y="1390136"/>
            <a:ext cx="929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Online -  ?</a:t>
            </a:r>
            <a:endParaRPr sz="1100"/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4">
            <a:alphaModFix/>
          </a:blip>
          <a:srcRect b="22159" l="32635" r="32701" t="29552"/>
          <a:stretch/>
        </p:blipFill>
        <p:spPr>
          <a:xfrm>
            <a:off x="5900351" y="2057400"/>
            <a:ext cx="3169508" cy="24837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9"/>
          <p:cNvPicPr preferRelativeResize="0"/>
          <p:nvPr/>
        </p:nvPicPr>
        <p:blipFill rotWithShape="1">
          <a:blip r:embed="rId3">
            <a:alphaModFix/>
          </a:blip>
          <a:srcRect b="10447" l="35999" r="14624" t="24860"/>
          <a:stretch/>
        </p:blipFill>
        <p:spPr>
          <a:xfrm>
            <a:off x="742950" y="777240"/>
            <a:ext cx="4514848" cy="33274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49"/>
          <p:cNvSpPr txBox="1"/>
          <p:nvPr/>
        </p:nvSpPr>
        <p:spPr>
          <a:xfrm>
            <a:off x="2424271" y="185559"/>
            <a:ext cx="4562700" cy="3924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OCR output – Mahatma and the Poet</a:t>
            </a:r>
            <a:endParaRPr sz="1100"/>
          </a:p>
        </p:txBody>
      </p:sp>
      <p:pic>
        <p:nvPicPr>
          <p:cNvPr id="311" name="Google Shape;311;p49"/>
          <p:cNvPicPr preferRelativeResize="0"/>
          <p:nvPr/>
        </p:nvPicPr>
        <p:blipFill rotWithShape="1">
          <a:blip r:embed="rId4">
            <a:alphaModFix/>
          </a:blip>
          <a:srcRect b="19274" l="37123" r="17376" t="33111"/>
          <a:stretch/>
        </p:blipFill>
        <p:spPr>
          <a:xfrm>
            <a:off x="1205731" y="2228850"/>
            <a:ext cx="4718474" cy="27774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49"/>
          <p:cNvPicPr preferRelativeResize="0"/>
          <p:nvPr/>
        </p:nvPicPr>
        <p:blipFill rotWithShape="1">
          <a:blip r:embed="rId5">
            <a:alphaModFix/>
          </a:blip>
          <a:srcRect b="10669" l="35876" r="17146" t="16354"/>
          <a:stretch/>
        </p:blipFill>
        <p:spPr>
          <a:xfrm>
            <a:off x="4705664" y="577974"/>
            <a:ext cx="4295459" cy="37536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9"/>
          <p:cNvPicPr preferRelativeResize="0"/>
          <p:nvPr/>
        </p:nvPicPr>
        <p:blipFill rotWithShape="1">
          <a:blip r:embed="rId6">
            <a:alphaModFix/>
          </a:blip>
          <a:srcRect b="15552" l="33856" r="16767" t="19726"/>
          <a:stretch/>
        </p:blipFill>
        <p:spPr>
          <a:xfrm>
            <a:off x="3044902" y="1677531"/>
            <a:ext cx="4514851" cy="33288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Conditional Probability</a:t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b="49627" l="12927" r="17420" t="33759"/>
          <a:stretch/>
        </p:blipFill>
        <p:spPr>
          <a:xfrm>
            <a:off x="1028700" y="1071563"/>
            <a:ext cx="6369184" cy="85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3">
            <a:alphaModFix/>
          </a:blip>
          <a:srcRect b="22552" l="12927" r="17420" t="47865"/>
          <a:stretch/>
        </p:blipFill>
        <p:spPr>
          <a:xfrm>
            <a:off x="1028700" y="2185988"/>
            <a:ext cx="6369184" cy="152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Statistical Model of a Language</a:t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1225684" y="1313233"/>
            <a:ext cx="72081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Vocabulary (V)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w ∈ V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 (L)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Sentence s ∈ L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 ⊂ V* usually infinite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= w</a:t>
            </a:r>
            <a:r>
              <a:rPr baseline="-25000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,…w</a:t>
            </a:r>
            <a:r>
              <a:rPr baseline="-25000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of s =P(s)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 P(S = W</a:t>
            </a:r>
            <a:r>
              <a:rPr baseline="-25000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 &lt;w</a:t>
            </a:r>
            <a:r>
              <a:rPr baseline="-25000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&gt;) where w</a:t>
            </a:r>
            <a:r>
              <a:rPr baseline="-25000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sequence of words 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1028700" y="514350"/>
            <a:ext cx="72009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Probability of a sequence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1028700" y="1225685"/>
            <a:ext cx="7200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 </a:t>
            </a:r>
            <a:r>
              <a:rPr lang="en-GB" sz="1800"/>
              <a:t>Compute probability of sequences - P(w</a:t>
            </a:r>
            <a:r>
              <a:rPr baseline="-25000" lang="en-GB" sz="1800"/>
              <a:t>1</a:t>
            </a:r>
            <a:r>
              <a:rPr lang="en-GB" sz="1800"/>
              <a:t> ,w</a:t>
            </a:r>
            <a:r>
              <a:rPr baseline="-25000" lang="en-GB" sz="1800"/>
              <a:t>2</a:t>
            </a:r>
            <a:r>
              <a:rPr lang="en-GB" sz="1800"/>
              <a:t> ,..,w</a:t>
            </a:r>
            <a:r>
              <a:rPr baseline="-25000" lang="en-GB" sz="1800"/>
              <a:t>n</a:t>
            </a:r>
            <a:r>
              <a:rPr lang="en-GB" sz="1800"/>
              <a:t> )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 Decompose using the chain rule of probability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/>
              <a:t>      P(w</a:t>
            </a:r>
            <a:r>
              <a:rPr baseline="-25000" lang="en-GB" sz="1800"/>
              <a:t>1 </a:t>
            </a:r>
            <a:r>
              <a:rPr lang="en-GB" sz="1800"/>
              <a:t>,w</a:t>
            </a:r>
            <a:r>
              <a:rPr baseline="-25000" lang="en-GB" sz="1800"/>
              <a:t>2</a:t>
            </a:r>
            <a:r>
              <a:rPr lang="en-GB" sz="1800"/>
              <a:t> ,..,w</a:t>
            </a:r>
            <a:r>
              <a:rPr baseline="-25000" lang="en-GB" sz="1800"/>
              <a:t>n</a:t>
            </a:r>
            <a:r>
              <a:rPr lang="en-GB" sz="1800"/>
              <a:t> ) =P(w</a:t>
            </a:r>
            <a:r>
              <a:rPr baseline="-25000" lang="en-GB" sz="1800"/>
              <a:t>1</a:t>
            </a:r>
            <a:r>
              <a:rPr lang="en-GB" sz="1800"/>
              <a:t> )P(w</a:t>
            </a:r>
            <a:r>
              <a:rPr baseline="-25000" lang="en-GB" sz="1800"/>
              <a:t>2</a:t>
            </a:r>
            <a:r>
              <a:rPr lang="en-GB" sz="1800"/>
              <a:t> |w1 )P(w</a:t>
            </a:r>
            <a:r>
              <a:rPr baseline="-25000" lang="en-GB" sz="1800"/>
              <a:t>3</a:t>
            </a:r>
            <a:r>
              <a:rPr lang="en-GB" sz="1800"/>
              <a:t> |w</a:t>
            </a:r>
            <a:r>
              <a:rPr baseline="-25000" lang="en-GB" sz="1800"/>
              <a:t>1</a:t>
            </a:r>
            <a:r>
              <a:rPr lang="en-GB" sz="1800"/>
              <a:t> ,w</a:t>
            </a:r>
            <a:r>
              <a:rPr baseline="-25000" lang="en-GB" sz="1800"/>
              <a:t>2</a:t>
            </a:r>
            <a:r>
              <a:rPr lang="en-GB" sz="1800"/>
              <a:t>),… P(w</a:t>
            </a:r>
            <a:r>
              <a:rPr baseline="-25000" lang="en-GB" sz="1800"/>
              <a:t>n</a:t>
            </a:r>
            <a:r>
              <a:rPr lang="en-GB" sz="1800"/>
              <a:t> |w</a:t>
            </a:r>
            <a:r>
              <a:rPr baseline="-25000" lang="en-GB" sz="1800"/>
              <a:t>1</a:t>
            </a:r>
            <a:r>
              <a:rPr lang="en-GB" sz="1800"/>
              <a:t> ..,w</a:t>
            </a:r>
            <a:r>
              <a:rPr baseline="-25000" lang="en-GB" sz="1800"/>
              <a:t>n-1</a:t>
            </a:r>
            <a:r>
              <a:rPr lang="en-GB" sz="1800"/>
              <a:t>)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GB" sz="1800"/>
              <a:t>Markov assumption : we can predict the probability of some future unit without looking too far into the past </a:t>
            </a:r>
            <a:endParaRPr/>
          </a:p>
          <a:p>
            <a:pPr indent="-177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1028700" y="514350"/>
            <a:ext cx="72009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 rotWithShape="1">
          <a:blip r:embed="rId3">
            <a:alphaModFix/>
          </a:blip>
          <a:srcRect b="19825" l="25745" r="23464" t="39707"/>
          <a:stretch/>
        </p:blipFill>
        <p:spPr>
          <a:xfrm>
            <a:off x="1028700" y="1272340"/>
            <a:ext cx="7278360" cy="326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911525" y="162850"/>
            <a:ext cx="720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Corpus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1114425" y="796725"/>
            <a:ext cx="72009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The </a:t>
            </a:r>
            <a:r>
              <a:rPr i="1" lang="en-GB" sz="1800"/>
              <a:t>Brown corpus  -</a:t>
            </a:r>
            <a:r>
              <a:rPr lang="en-GB" sz="1800"/>
              <a:t> a tagged corpus of about 1 million words that was put together at Brown university in the 1960s and 1970s (books, </a:t>
            </a:r>
            <a:endParaRPr sz="1800"/>
          </a:p>
          <a:p>
            <a:pPr indent="-304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A larger corpus of syntactically annotated (or parsed) sentences is the Penn </a:t>
            </a:r>
            <a:r>
              <a:rPr b="1" i="1" lang="en-GB" sz="1800"/>
              <a:t>Treebank</a:t>
            </a:r>
            <a:r>
              <a:rPr lang="en-GB" sz="1800"/>
              <a:t>  - text is from the </a:t>
            </a:r>
            <a:r>
              <a:rPr b="1" i="1" lang="en-GB" sz="1800"/>
              <a:t>Wall Street Journal</a:t>
            </a:r>
            <a:endParaRPr sz="1800"/>
          </a:p>
          <a:p>
            <a:pPr indent="-304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b="1" i="1" lang="en-GB" sz="1800"/>
              <a:t>WordNet </a:t>
            </a:r>
            <a:r>
              <a:rPr lang="en-GB" sz="1800"/>
              <a:t>is a free electronic dictionary of English. Words are organized into a hierarchy. Each node consists of a synset of words with identical (or close to identical) meanings </a:t>
            </a:r>
            <a:endParaRPr sz="1800"/>
          </a:p>
          <a:p>
            <a:pPr indent="-304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b="1" lang="en-GB" sz="1800"/>
              <a:t>Reuter’s 20 Newsgroup dataset</a:t>
            </a:r>
            <a:r>
              <a:rPr lang="en-GB" sz="1800"/>
              <a:t> – 20000 classified News articles</a:t>
            </a:r>
            <a:endParaRPr sz="1800"/>
          </a:p>
          <a:p>
            <a:pPr indent="-304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b="1" lang="en-GB" sz="1800"/>
              <a:t>Amazon review datasets</a:t>
            </a:r>
            <a:endParaRPr sz="1800"/>
          </a:p>
          <a:p>
            <a:pPr indent="-304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b="1" lang="en-GB" sz="1800"/>
              <a:t>Rotten Tomato movie review data sets</a:t>
            </a:r>
            <a:endParaRPr sz="18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1028700" y="514350"/>
            <a:ext cx="72009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High probability sequences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 rotWithShape="1">
          <a:blip r:embed="rId3">
            <a:alphaModFix/>
          </a:blip>
          <a:srcRect b="30640" l="26401" r="26097" t="42279"/>
          <a:stretch/>
        </p:blipFill>
        <p:spPr>
          <a:xfrm>
            <a:off x="956510" y="1389647"/>
            <a:ext cx="7550774" cy="284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Estimating probabilities from corpus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937260" y="1628775"/>
            <a:ext cx="72009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/>
              <a:t>Estimate from counts in corpus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/>
              <a:t>P(w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…w</a:t>
            </a:r>
            <a:r>
              <a:rPr baseline="-25000" lang="en-GB" sz="1800"/>
              <a:t>n</a:t>
            </a:r>
            <a:r>
              <a:rPr lang="en-GB" sz="1800"/>
              <a:t>) = Count_of 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…w</a:t>
            </a:r>
            <a:r>
              <a:rPr baseline="-25000" lang="en-GB" sz="1800"/>
              <a:t>n</a:t>
            </a:r>
            <a:r>
              <a:rPr lang="en-GB" sz="1800"/>
              <a:t>) / Count_of 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…w</a:t>
            </a:r>
            <a:r>
              <a:rPr baseline="-25000" lang="en-GB" sz="1800"/>
              <a:t>n-1</a:t>
            </a:r>
            <a:r>
              <a:rPr lang="en-GB" sz="1800"/>
              <a:t>)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/>
              <a:t>P(its water is so transparent that the) = </a:t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 rotWithShape="1">
          <a:blip r:embed="rId3">
            <a:alphaModFix/>
          </a:blip>
          <a:srcRect b="45926" l="25834" r="31884" t="35184"/>
          <a:stretch/>
        </p:blipFill>
        <p:spPr>
          <a:xfrm>
            <a:off x="1430179" y="3121819"/>
            <a:ext cx="5799298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/>
        </p:nvSpPr>
        <p:spPr>
          <a:xfrm>
            <a:off x="6407255" y="3850481"/>
            <a:ext cx="2481900" cy="500100"/>
          </a:xfrm>
          <a:prstGeom prst="rect">
            <a:avLst/>
          </a:prstGeom>
          <a:gradFill>
            <a:gsLst>
              <a:gs pos="0">
                <a:srgbClr val="E692A1"/>
              </a:gs>
              <a:gs pos="50000">
                <a:srgbClr val="E67D90"/>
              </a:gs>
              <a:gs pos="100000">
                <a:srgbClr val="D0697B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Impossible to get enough data 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Predicting words to complete sequences</a:t>
            </a:r>
            <a:endParaRPr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771525" y="1285875"/>
            <a:ext cx="54006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GB" sz="1800"/>
              <a:t>Given a sequence 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…w</a:t>
            </a:r>
            <a:r>
              <a:rPr baseline="-25000" lang="en-GB" sz="1800"/>
              <a:t>n-1</a:t>
            </a:r>
            <a:r>
              <a:rPr lang="en-GB" sz="1800"/>
              <a:t> – predicting next word w</a:t>
            </a:r>
            <a:endParaRPr/>
          </a:p>
          <a:p>
            <a:pPr indent="-283527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GB" sz="1800"/>
              <a:t>Predicted word w = Maximum_Likelihood_EstimateP(w|w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…w</a:t>
            </a:r>
            <a:r>
              <a:rPr baseline="-25000" lang="en-GB" sz="1800"/>
              <a:t>n-1</a:t>
            </a:r>
            <a:r>
              <a:rPr lang="en-GB" sz="1800"/>
              <a:t>)</a:t>
            </a:r>
            <a:endParaRPr/>
          </a:p>
          <a:p>
            <a:pPr indent="-1778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sz="1800"/>
          </a:p>
          <a:p>
            <a:pPr indent="-283527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baseline="-25000" lang="en-GB" sz="1800"/>
              <a:t>Without enough data to compute probabilities – models are meaningless</a:t>
            </a:r>
            <a:r>
              <a:rPr lang="en-GB" sz="1800"/>
              <a:t> </a:t>
            </a:r>
            <a:endParaRPr/>
          </a:p>
          <a:p>
            <a:pPr indent="-1778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baseline="-25000" sz="18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1028700" y="514350"/>
            <a:ext cx="720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Ngram Models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1028699" y="1107281"/>
            <a:ext cx="73002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Markovian Assumption – Not all n-1 previous words are required – limited data from the past can be used  </a:t>
            </a:r>
            <a:endParaRPr/>
          </a:p>
          <a:p>
            <a:pPr indent="-177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GB" sz="1800"/>
              <a:t>Unigrams</a:t>
            </a:r>
            <a:r>
              <a:rPr lang="en-GB" sz="1800"/>
              <a:t> consider only one past word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GB" sz="1800"/>
              <a:t>P(w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w</a:t>
            </a:r>
            <a:r>
              <a:rPr baseline="-25000" lang="en-GB" sz="1800"/>
              <a:t>4</a:t>
            </a:r>
            <a:r>
              <a:rPr lang="en-GB" sz="1800"/>
              <a:t>) = P(w</a:t>
            </a:r>
            <a:r>
              <a:rPr baseline="-25000" lang="en-GB" sz="1800"/>
              <a:t>2</a:t>
            </a:r>
            <a:r>
              <a:rPr lang="en-GB" sz="1800"/>
              <a:t>|w</a:t>
            </a:r>
            <a:r>
              <a:rPr baseline="-25000" lang="en-GB" sz="1800"/>
              <a:t>1</a:t>
            </a:r>
            <a:r>
              <a:rPr lang="en-GB" sz="1800"/>
              <a:t>)*P(w</a:t>
            </a:r>
            <a:r>
              <a:rPr baseline="-25000" lang="en-GB" sz="1800"/>
              <a:t>3</a:t>
            </a:r>
            <a:r>
              <a:rPr lang="en-GB" sz="1800"/>
              <a:t>|w</a:t>
            </a:r>
            <a:r>
              <a:rPr baseline="-25000" lang="en-GB" sz="1800"/>
              <a:t>2</a:t>
            </a:r>
            <a:r>
              <a:rPr lang="en-GB" sz="1800"/>
              <a:t>)*P(w</a:t>
            </a:r>
            <a:r>
              <a:rPr baseline="-25000" lang="en-GB" sz="1800"/>
              <a:t>4</a:t>
            </a:r>
            <a:r>
              <a:rPr lang="en-GB" sz="1800"/>
              <a:t>|w</a:t>
            </a:r>
            <a:r>
              <a:rPr baseline="-25000" lang="en-GB" sz="1800"/>
              <a:t>3</a:t>
            </a:r>
            <a:r>
              <a:rPr lang="en-GB" sz="1800"/>
              <a:t>)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GB" sz="1800"/>
              <a:t>Bigrams</a:t>
            </a:r>
            <a:r>
              <a:rPr lang="en-GB" sz="1800"/>
              <a:t> consider only two past words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GB" sz="1800"/>
              <a:t>P(w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w</a:t>
            </a:r>
            <a:r>
              <a:rPr baseline="-25000" lang="en-GB" sz="1800"/>
              <a:t>4</a:t>
            </a:r>
            <a:r>
              <a:rPr lang="en-GB" sz="1800"/>
              <a:t>)  = P(w</a:t>
            </a:r>
            <a:r>
              <a:rPr baseline="-25000" lang="en-GB" sz="1800"/>
              <a:t>3 </a:t>
            </a:r>
            <a:r>
              <a:rPr lang="en-GB" sz="1800"/>
              <a:t>|w</a:t>
            </a:r>
            <a:r>
              <a:rPr baseline="-25000" lang="en-GB" sz="1800"/>
              <a:t>1 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) * P(w</a:t>
            </a:r>
            <a:r>
              <a:rPr baseline="-25000" lang="en-GB" sz="1800"/>
              <a:t>4</a:t>
            </a:r>
            <a:r>
              <a:rPr lang="en-GB" sz="1800"/>
              <a:t>|w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)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GB" sz="1800"/>
              <a:t>Trigrams</a:t>
            </a:r>
            <a:r>
              <a:rPr lang="en-GB" sz="1800"/>
              <a:t> consider only three past words 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GB" sz="1800"/>
              <a:t>P(w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w</a:t>
            </a:r>
            <a:r>
              <a:rPr baseline="-25000" lang="en-GB" sz="1800"/>
              <a:t>4</a:t>
            </a:r>
            <a:r>
              <a:rPr lang="en-GB" sz="1800"/>
              <a:t>)= P(w</a:t>
            </a:r>
            <a:r>
              <a:rPr baseline="-25000" lang="en-GB" sz="1800"/>
              <a:t>4 </a:t>
            </a:r>
            <a:r>
              <a:rPr lang="en-GB" sz="1800"/>
              <a:t>|w</a:t>
            </a:r>
            <a:r>
              <a:rPr baseline="-25000" lang="en-GB" sz="1800"/>
              <a:t>1</a:t>
            </a:r>
            <a:r>
              <a:rPr lang="en-GB" sz="1800"/>
              <a:t>w</a:t>
            </a:r>
            <a:r>
              <a:rPr baseline="-25000" lang="en-GB" sz="1800"/>
              <a:t>2</a:t>
            </a:r>
            <a:r>
              <a:rPr lang="en-GB" sz="1800"/>
              <a:t>w</a:t>
            </a:r>
            <a:r>
              <a:rPr baseline="-25000" lang="en-GB" sz="1800"/>
              <a:t>3</a:t>
            </a:r>
            <a:r>
              <a:rPr lang="en-GB" sz="1800"/>
              <a:t>)</a:t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 rotWithShape="1">
          <a:blip r:embed="rId3">
            <a:alphaModFix/>
          </a:blip>
          <a:srcRect b="51217" l="23399" r="27513" t="35982"/>
          <a:stretch/>
        </p:blipFill>
        <p:spPr>
          <a:xfrm>
            <a:off x="1451353" y="1917428"/>
            <a:ext cx="4326187" cy="63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1028700" y="514350"/>
            <a:ext cx="7200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371" name="Google Shape;371;p58"/>
          <p:cNvSpPr txBox="1"/>
          <p:nvPr>
            <p:ph idx="1" type="body"/>
          </p:nvPr>
        </p:nvSpPr>
        <p:spPr>
          <a:xfrm>
            <a:off x="1028700" y="1200150"/>
            <a:ext cx="7200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984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Green – </a:t>
            </a:r>
            <a:endParaRPr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Large Green – </a:t>
            </a:r>
            <a:endParaRPr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I swallowed a large green –</a:t>
            </a:r>
            <a:endParaRPr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⮚"/>
            </a:pPr>
            <a:r>
              <a:rPr lang="en-GB"/>
              <a:t>Pro</a:t>
            </a:r>
            <a:endParaRPr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⮚"/>
            </a:pPr>
            <a:r>
              <a:rPr lang="en-GB"/>
              <a:t>The more information you have – the better is your prediction  </a:t>
            </a:r>
            <a:endParaRPr/>
          </a:p>
          <a:p>
            <a:pPr indent="-2032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</a:pPr>
            <a:r>
              <a:t/>
            </a:r>
            <a:endParaRPr/>
          </a:p>
          <a:p>
            <a:pPr indent="-2984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⮚"/>
            </a:pPr>
            <a:r>
              <a:rPr lang="en-GB"/>
              <a:t>Con</a:t>
            </a:r>
            <a:endParaRPr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Sparseness of data - few words are common - vast majority of words are</a:t>
            </a:r>
            <a:endParaRPr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very uncommon</a:t>
            </a:r>
            <a:endParaRPr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Longer n-grams are rarer</a:t>
            </a:r>
            <a:endParaRPr/>
          </a:p>
          <a:p>
            <a:pPr indent="-2984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MLE assigns a zero probability to unseen events.</a:t>
            </a:r>
            <a:endParaRPr/>
          </a:p>
          <a:p>
            <a:pPr indent="-2032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Laplacian smoothing</a:t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21111" l="42724" r="18669" t="61452"/>
          <a:stretch/>
        </p:blipFill>
        <p:spPr>
          <a:xfrm>
            <a:off x="1180366" y="1071563"/>
            <a:ext cx="5295168" cy="134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9"/>
          <p:cNvPicPr preferRelativeResize="0"/>
          <p:nvPr/>
        </p:nvPicPr>
        <p:blipFill rotWithShape="1">
          <a:blip r:embed="rId4">
            <a:alphaModFix/>
          </a:blip>
          <a:srcRect b="52821" l="28397" r="34295" t="28290"/>
          <a:stretch/>
        </p:blipFill>
        <p:spPr>
          <a:xfrm>
            <a:off x="3004853" y="2604099"/>
            <a:ext cx="5117122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852956" y="202378"/>
            <a:ext cx="7200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Can we use this to </a:t>
            </a:r>
            <a:r>
              <a:rPr lang="en-GB"/>
              <a:t>Disambiguate –i.e. Remove  ambiguity</a:t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971550" y="1317750"/>
            <a:ext cx="72009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29210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-GB" sz="1700"/>
              <a:t>Word </a:t>
            </a:r>
            <a:r>
              <a:rPr b="1" lang="en-GB" sz="1700"/>
              <a:t>sense</a:t>
            </a:r>
            <a:r>
              <a:rPr lang="en-GB" sz="1700"/>
              <a:t> disambiguation 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I can’t </a:t>
            </a:r>
            <a:r>
              <a:rPr b="1" lang="en-GB" sz="1700"/>
              <a:t>bear</a:t>
            </a:r>
            <a:r>
              <a:rPr lang="en-GB" sz="1700"/>
              <a:t> this stress any more ------The </a:t>
            </a:r>
            <a:r>
              <a:rPr b="1" lang="en-GB" sz="1700"/>
              <a:t>bear </a:t>
            </a:r>
            <a:r>
              <a:rPr lang="en-GB" sz="1700"/>
              <a:t>lost its life in bushfire 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She </a:t>
            </a:r>
            <a:r>
              <a:rPr b="1" lang="en-GB" sz="1700"/>
              <a:t>rose</a:t>
            </a:r>
            <a:r>
              <a:rPr lang="en-GB" sz="1700"/>
              <a:t> to the occasion ----------- He gave a </a:t>
            </a:r>
            <a:r>
              <a:rPr b="1" lang="en-GB" sz="1700"/>
              <a:t>rose</a:t>
            </a:r>
            <a:r>
              <a:rPr lang="en-GB" sz="1700"/>
              <a:t> to her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The </a:t>
            </a:r>
            <a:r>
              <a:rPr b="1" lang="en-GB" sz="1700"/>
              <a:t>bank</a:t>
            </a:r>
            <a:r>
              <a:rPr lang="en-GB" sz="1700"/>
              <a:t> is a nice place for an evening stroll -----The </a:t>
            </a:r>
            <a:r>
              <a:rPr b="1" lang="en-GB" sz="1700"/>
              <a:t>bank</a:t>
            </a:r>
            <a:r>
              <a:rPr lang="en-GB" sz="1700"/>
              <a:t> has no money.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I am </a:t>
            </a:r>
            <a:r>
              <a:rPr b="1" lang="en-GB" sz="1700"/>
              <a:t>hungry</a:t>
            </a:r>
            <a:r>
              <a:rPr lang="en-GB" sz="1700"/>
              <a:t>  (food) ---------- I am </a:t>
            </a:r>
            <a:r>
              <a:rPr b="1" lang="en-GB" sz="1700"/>
              <a:t>hungry</a:t>
            </a:r>
            <a:r>
              <a:rPr lang="en-GB" sz="1700"/>
              <a:t> (knowledge/power)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I love </a:t>
            </a:r>
            <a:r>
              <a:rPr b="1" lang="en-GB" sz="1700"/>
              <a:t>baking</a:t>
            </a:r>
            <a:r>
              <a:rPr lang="en-GB" sz="1700"/>
              <a:t> (act) cake ---- I love </a:t>
            </a:r>
            <a:r>
              <a:rPr b="1" lang="en-GB" sz="1700"/>
              <a:t>chocolate (adjective)</a:t>
            </a:r>
            <a:r>
              <a:rPr lang="en-GB" sz="1700"/>
              <a:t> cake  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I liked the </a:t>
            </a:r>
            <a:r>
              <a:rPr b="1" lang="en-GB" sz="1700"/>
              <a:t>title</a:t>
            </a:r>
            <a:r>
              <a:rPr lang="en-GB" sz="1700"/>
              <a:t> (description) music of the movie – this story has no </a:t>
            </a:r>
            <a:r>
              <a:rPr b="1" lang="en-GB" sz="1700"/>
              <a:t>title</a:t>
            </a:r>
            <a:r>
              <a:rPr lang="en-GB" sz="1700"/>
              <a:t>  (noun)</a:t>
            </a:r>
            <a:endParaRPr sz="1700"/>
          </a:p>
          <a:p>
            <a:pPr indent="-298450" lvl="0" marL="292100" rtl="0" algn="l">
              <a:lnSpc>
                <a:spcPct val="8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-GB" sz="1700"/>
              <a:t>Anaphora / Coreference resolution – disambiguate </a:t>
            </a:r>
            <a:endParaRPr sz="1700"/>
          </a:p>
          <a:p>
            <a:pPr indent="-298450" lvl="1" marL="685800" rtl="0" algn="l">
              <a:lnSpc>
                <a:spcPct val="8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–"/>
            </a:pPr>
            <a:r>
              <a:rPr lang="en-GB" sz="1700"/>
              <a:t>I introduced Anna to Ryan. Though an Indian, </a:t>
            </a:r>
            <a:r>
              <a:rPr b="1" lang="en-GB" sz="1700"/>
              <a:t>she (Anna)</a:t>
            </a:r>
            <a:r>
              <a:rPr lang="en-GB" sz="1700"/>
              <a:t> is a resident of France. She speaks ---- very fluently.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829519" y="261253"/>
            <a:ext cx="7200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Digital Thesaurus</a:t>
            </a:r>
            <a:endParaRPr/>
          </a:p>
        </p:txBody>
      </p:sp>
      <p:pic>
        <p:nvPicPr>
          <p:cNvPr id="390" name="Google Shape;390;p61"/>
          <p:cNvPicPr preferRelativeResize="0"/>
          <p:nvPr/>
        </p:nvPicPr>
        <p:blipFill rotWithShape="1">
          <a:blip r:embed="rId3">
            <a:alphaModFix/>
          </a:blip>
          <a:srcRect b="0" l="8332" r="0" t="665"/>
          <a:stretch/>
        </p:blipFill>
        <p:spPr>
          <a:xfrm>
            <a:off x="2540055" y="1409476"/>
            <a:ext cx="4706220" cy="334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61"/>
          <p:cNvSpPr txBox="1"/>
          <p:nvPr/>
        </p:nvSpPr>
        <p:spPr>
          <a:xfrm>
            <a:off x="756275" y="836475"/>
            <a:ext cx="7574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 resource that is built from a large corpus - using statistics and partial annotations by people 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665494" y="116006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WordNet - https://wordnet.princeton.edu/</a:t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735788" y="1152113"/>
            <a:ext cx="8133600" cy="373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WordNet® is a large lexical database of English. Nouns, verbs, adjectives and adverbs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Grouped into sets of cognitive synonyms (synsets), each expressing a distinct concept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Synsets are interlinked by means of conceptual-semantic and lexical relations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resulting network of meaningfully related words and concepts can be navigated with the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browser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WordNet is also freely and publicly available for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</a:t>
            </a: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WordNet's structure makes it a useful tool for computational linguistics and natural language processing.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3"/>
          <p:cNvPicPr preferRelativeResize="0"/>
          <p:nvPr/>
        </p:nvPicPr>
        <p:blipFill rotWithShape="1">
          <a:blip r:embed="rId3">
            <a:alphaModFix/>
          </a:blip>
          <a:srcRect b="7195" l="-126" r="21075" t="10002"/>
          <a:stretch/>
        </p:blipFill>
        <p:spPr>
          <a:xfrm>
            <a:off x="522922" y="60007"/>
            <a:ext cx="9035416" cy="53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841225" y="171277"/>
            <a:ext cx="7200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Word Frequency in a corpora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16199" l="47899" r="16792" t="23512"/>
          <a:stretch/>
        </p:blipFill>
        <p:spPr>
          <a:xfrm>
            <a:off x="1315204" y="932091"/>
            <a:ext cx="4242727" cy="40910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8"/>
          <p:cNvSpPr txBox="1"/>
          <p:nvPr/>
        </p:nvSpPr>
        <p:spPr>
          <a:xfrm>
            <a:off x="5672128" y="2104738"/>
            <a:ext cx="3009600" cy="1300500"/>
          </a:xfrm>
          <a:prstGeom prst="rect">
            <a:avLst/>
          </a:prstGeom>
          <a:gradFill>
            <a:gsLst>
              <a:gs pos="0">
                <a:srgbClr val="F6E7CD"/>
              </a:gs>
              <a:gs pos="50000">
                <a:srgbClr val="F1DAB1"/>
              </a:gs>
              <a:gs pos="100000">
                <a:srgbClr val="F0D6A1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 Words / Domain Words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tokens – 71K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4"/>
          <p:cNvPicPr preferRelativeResize="0"/>
          <p:nvPr/>
        </p:nvPicPr>
        <p:blipFill rotWithShape="1">
          <a:blip r:embed="rId3">
            <a:alphaModFix/>
          </a:blip>
          <a:srcRect b="7200" l="-123" r="31573" t="9466"/>
          <a:stretch/>
        </p:blipFill>
        <p:spPr>
          <a:xfrm>
            <a:off x="549865" y="0"/>
            <a:ext cx="7835264" cy="535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677213" y="139425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Wordnet Online (available for download)</a:t>
            </a:r>
            <a:endParaRPr/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150" y="678663"/>
            <a:ext cx="5067602" cy="430260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5"/>
          <p:cNvSpPr txBox="1"/>
          <p:nvPr/>
        </p:nvSpPr>
        <p:spPr>
          <a:xfrm>
            <a:off x="802100" y="1982350"/>
            <a:ext cx="25554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thesaurus can now be used for sense disambiguation of other corpus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/>
          <p:nvPr>
            <p:ph type="title"/>
          </p:nvPr>
        </p:nvSpPr>
        <p:spPr>
          <a:xfrm>
            <a:off x="700650" y="209719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Thesaurus based Disambiguation</a:t>
            </a:r>
            <a:endParaRPr/>
          </a:p>
        </p:txBody>
      </p:sp>
      <p:pic>
        <p:nvPicPr>
          <p:cNvPr id="420" name="Google Shape;42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614" y="2293076"/>
            <a:ext cx="7059496" cy="1164548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66"/>
          <p:cNvSpPr txBox="1"/>
          <p:nvPr/>
        </p:nvSpPr>
        <p:spPr>
          <a:xfrm>
            <a:off x="1322614" y="1178651"/>
            <a:ext cx="5000400" cy="900300"/>
          </a:xfrm>
          <a:prstGeom prst="rect">
            <a:avLst/>
          </a:prstGeom>
          <a:gradFill>
            <a:gsLst>
              <a:gs pos="0">
                <a:srgbClr val="F6E7CD"/>
              </a:gs>
              <a:gs pos="50000">
                <a:srgbClr val="F1DAB1"/>
              </a:gs>
              <a:gs pos="100000">
                <a:srgbClr val="F0D6A1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– Ash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cigar burns slowly and creates a stiff ash.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ash is one of the last trees to come into leaf.</a:t>
            </a:r>
            <a:endParaRPr sz="1100"/>
          </a:p>
        </p:txBody>
      </p:sp>
      <p:pic>
        <p:nvPicPr>
          <p:cNvPr id="422" name="Google Shape;42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1407" y="3885981"/>
            <a:ext cx="7081022" cy="953523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66"/>
          <p:cNvSpPr txBox="1"/>
          <p:nvPr/>
        </p:nvSpPr>
        <p:spPr>
          <a:xfrm>
            <a:off x="6802503" y="2016077"/>
            <a:ext cx="947700" cy="500100"/>
          </a:xfrm>
          <a:prstGeom prst="rect">
            <a:avLst/>
          </a:prstGeom>
          <a:gradFill>
            <a:gsLst>
              <a:gs pos="0">
                <a:srgbClr val="D1DBD1"/>
              </a:gs>
              <a:gs pos="50000">
                <a:srgbClr val="BECEBE"/>
              </a:gs>
              <a:gs pos="100000">
                <a:srgbClr val="B3C5B4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Dictionary</a:t>
            </a:r>
            <a:endParaRPr sz="1100"/>
          </a:p>
        </p:txBody>
      </p:sp>
      <p:sp>
        <p:nvSpPr>
          <p:cNvPr id="424" name="Google Shape;424;p66"/>
          <p:cNvSpPr txBox="1"/>
          <p:nvPr/>
        </p:nvSpPr>
        <p:spPr>
          <a:xfrm>
            <a:off x="1232018" y="3533303"/>
            <a:ext cx="5664000" cy="500100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 Overlap of context with dictionary definition (lesk’s algorithm)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Disambiguation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 rotWithShape="1">
          <a:blip r:embed="rId3">
            <a:alphaModFix/>
          </a:blip>
          <a:srcRect b="0" l="0" r="12319" t="16205"/>
          <a:stretch/>
        </p:blipFill>
        <p:spPr>
          <a:xfrm>
            <a:off x="1192273" y="1172688"/>
            <a:ext cx="5775000" cy="1255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67"/>
          <p:cNvSpPr txBox="1"/>
          <p:nvPr/>
        </p:nvSpPr>
        <p:spPr>
          <a:xfrm>
            <a:off x="1241473" y="2806939"/>
            <a:ext cx="4460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Achieves higher accuracy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disambiguate new words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 is also known as </a:t>
            </a:r>
            <a:r>
              <a:rPr b="1" i="1"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discourse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1028700" y="514350"/>
            <a:ext cx="7200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Example - Drug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776625" y="1165225"/>
            <a:ext cx="49299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Context1 – prices, prescription, patent, increase, consumer, pharmaceutical</a:t>
            </a:r>
            <a:endParaRPr sz="20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sz="2000"/>
          </a:p>
          <a:p>
            <a:pPr indent="-3048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–"/>
            </a:pPr>
            <a:r>
              <a:rPr b="1" lang="en-GB" sz="2000">
                <a:solidFill>
                  <a:srgbClr val="C00000"/>
                </a:solidFill>
              </a:rPr>
              <a:t>Sense - Medication</a:t>
            </a:r>
            <a:endParaRPr sz="20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sz="2000"/>
          </a:p>
          <a:p>
            <a:pPr indent="-317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GB" sz="2000"/>
              <a:t>Context2 – abuse, paraphernalia, illicit, alcohol, cocaine, traffickers </a:t>
            </a:r>
            <a:endParaRPr sz="20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sz="2000"/>
          </a:p>
          <a:p>
            <a:pPr indent="-3048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–"/>
            </a:pPr>
            <a:r>
              <a:rPr b="1" lang="en-GB" sz="2000">
                <a:solidFill>
                  <a:srgbClr val="C00000"/>
                </a:solidFill>
              </a:rPr>
              <a:t>Sense – Illegal Substance</a:t>
            </a:r>
            <a:endParaRPr sz="2000"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693" y="1396832"/>
            <a:ext cx="2702972" cy="71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96" y="3135923"/>
            <a:ext cx="1903499" cy="71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68"/>
          <p:cNvSpPr txBox="1"/>
          <p:nvPr/>
        </p:nvSpPr>
        <p:spPr>
          <a:xfrm>
            <a:off x="5946774" y="813743"/>
            <a:ext cx="29529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C(v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s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= Number of times word v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 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occurs in the context s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word w </a:t>
            </a:r>
            <a:endParaRPr baseline="-25000"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6196693" y="2381753"/>
            <a:ext cx="22830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C(s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= Number of times context s</a:t>
            </a:r>
            <a:r>
              <a:rPr baseline="-25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occurs in corpus </a:t>
            </a:r>
            <a:endParaRPr baseline="-25000"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p68"/>
          <p:cNvSpPr txBox="1"/>
          <p:nvPr/>
        </p:nvSpPr>
        <p:spPr>
          <a:xfrm>
            <a:off x="6071733" y="4185497"/>
            <a:ext cx="29529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C(w) = Number of times word w occurs in corpus </a:t>
            </a:r>
            <a:endParaRPr baseline="-25000"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560044" y="162863"/>
            <a:ext cx="7200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Bayes Classifier</a:t>
            </a:r>
            <a:endParaRPr/>
          </a:p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971550" y="968901"/>
            <a:ext cx="7200900" cy="320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69" r="0" t="-127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  <p:pic>
        <p:nvPicPr>
          <p:cNvPr id="449" name="Google Shape;44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150" y="2797699"/>
            <a:ext cx="3239961" cy="62313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69"/>
          <p:cNvSpPr txBox="1"/>
          <p:nvPr/>
        </p:nvSpPr>
        <p:spPr>
          <a:xfrm>
            <a:off x="3689702" y="2636275"/>
            <a:ext cx="1104300" cy="2847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</a:t>
            </a:r>
            <a:endParaRPr sz="1100"/>
          </a:p>
        </p:txBody>
      </p:sp>
      <p:sp>
        <p:nvSpPr>
          <p:cNvPr id="451" name="Google Shape;451;p69"/>
          <p:cNvSpPr txBox="1"/>
          <p:nvPr/>
        </p:nvSpPr>
        <p:spPr>
          <a:xfrm>
            <a:off x="847861" y="3559335"/>
            <a:ext cx="7938300" cy="141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488" l="0" r="0" t="-2239"/>
            </a:stretch>
          </a:blip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  <p:sp>
        <p:nvSpPr>
          <p:cNvPr id="452" name="Google Shape;452;p69"/>
          <p:cNvSpPr txBox="1"/>
          <p:nvPr/>
        </p:nvSpPr>
        <p:spPr>
          <a:xfrm>
            <a:off x="847861" y="3059222"/>
            <a:ext cx="1286400" cy="500100"/>
          </a:xfrm>
          <a:prstGeom prst="rect">
            <a:avLst/>
          </a:prstGeom>
          <a:gradFill>
            <a:gsLst>
              <a:gs pos="0">
                <a:srgbClr val="F6E7CD"/>
              </a:gs>
              <a:gs pos="50000">
                <a:srgbClr val="F1DAB1"/>
              </a:gs>
              <a:gs pos="100000">
                <a:srgbClr val="F0D6A1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Sense Decision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type="title"/>
          </p:nvPr>
        </p:nvSpPr>
        <p:spPr>
          <a:xfrm>
            <a:off x="771525" y="385763"/>
            <a:ext cx="5400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Naïve Bayes assumption</a:t>
            </a:r>
            <a:endParaRPr/>
          </a:p>
        </p:txBody>
      </p:sp>
      <p:sp>
        <p:nvSpPr>
          <p:cNvPr id="458" name="Google Shape;458;p70"/>
          <p:cNvSpPr txBox="1"/>
          <p:nvPr/>
        </p:nvSpPr>
        <p:spPr>
          <a:xfrm>
            <a:off x="1126671" y="1461124"/>
            <a:ext cx="7847700" cy="49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  <p:sp>
        <p:nvSpPr>
          <p:cNvPr id="459" name="Google Shape;459;p70"/>
          <p:cNvSpPr txBox="1"/>
          <p:nvPr/>
        </p:nvSpPr>
        <p:spPr>
          <a:xfrm>
            <a:off x="1126671" y="2302328"/>
            <a:ext cx="57039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words in context contributes independently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order is assumed – </a:t>
            </a:r>
            <a:r>
              <a:rPr b="1" lang="en-GB" sz="2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Bag of Words</a:t>
            </a:r>
            <a:r>
              <a:rPr lang="en-GB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model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70"/>
          <p:cNvSpPr txBox="1"/>
          <p:nvPr/>
        </p:nvSpPr>
        <p:spPr>
          <a:xfrm>
            <a:off x="1126671" y="3927021"/>
            <a:ext cx="6615300" cy="45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429" l="-1169" r="-269" t="-754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 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>
            <p:ph type="title"/>
          </p:nvPr>
        </p:nvSpPr>
        <p:spPr>
          <a:xfrm>
            <a:off x="906236" y="146957"/>
            <a:ext cx="7200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 sz="2400"/>
              <a:t>Adaptive Thesaurus based Sense Disambiguation</a:t>
            </a:r>
            <a:endParaRPr/>
          </a:p>
        </p:txBody>
      </p:sp>
      <p:pic>
        <p:nvPicPr>
          <p:cNvPr id="466" name="Google Shape;466;p71"/>
          <p:cNvPicPr preferRelativeResize="0"/>
          <p:nvPr/>
        </p:nvPicPr>
        <p:blipFill rotWithShape="1">
          <a:blip r:embed="rId3">
            <a:alphaModFix/>
          </a:blip>
          <a:srcRect b="0" l="0" r="5294" t="0"/>
          <a:stretch/>
        </p:blipFill>
        <p:spPr>
          <a:xfrm>
            <a:off x="1095566" y="530679"/>
            <a:ext cx="5613924" cy="445623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71"/>
          <p:cNvSpPr txBox="1"/>
          <p:nvPr/>
        </p:nvSpPr>
        <p:spPr>
          <a:xfrm>
            <a:off x="4506686" y="1281794"/>
            <a:ext cx="36336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Computing Context – Sense attachment score</a:t>
            </a:r>
            <a:endParaRPr sz="1100"/>
          </a:p>
        </p:txBody>
      </p:sp>
      <p:sp>
        <p:nvSpPr>
          <p:cNvPr id="468" name="Google Shape;468;p71"/>
          <p:cNvSpPr txBox="1"/>
          <p:nvPr/>
        </p:nvSpPr>
        <p:spPr>
          <a:xfrm>
            <a:off x="4575366" y="2437596"/>
            <a:ext cx="4073400" cy="7158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all words – assign Thesaurus category score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word may have multiple thesaurus category score</a:t>
            </a:r>
            <a:endParaRPr sz="1100"/>
          </a:p>
        </p:txBody>
      </p:sp>
      <p:sp>
        <p:nvSpPr>
          <p:cNvPr id="469" name="Google Shape;469;p71"/>
          <p:cNvSpPr txBox="1"/>
          <p:nvPr/>
        </p:nvSpPr>
        <p:spPr>
          <a:xfrm>
            <a:off x="3988009" y="3235141"/>
            <a:ext cx="36912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all Thesaurus category – obtain all context</a:t>
            </a:r>
            <a:endParaRPr sz="1100"/>
          </a:p>
        </p:txBody>
      </p:sp>
      <p:sp>
        <p:nvSpPr>
          <p:cNvPr id="470" name="Google Shape;470;p71"/>
          <p:cNvSpPr txBox="1"/>
          <p:nvPr/>
        </p:nvSpPr>
        <p:spPr>
          <a:xfrm>
            <a:off x="4448979" y="3867225"/>
            <a:ext cx="4200000" cy="5001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all Thesaurus category – obtain word score based on above context</a:t>
            </a:r>
            <a:endParaRPr sz="1100"/>
          </a:p>
        </p:txBody>
      </p:sp>
      <p:sp>
        <p:nvSpPr>
          <p:cNvPr id="471" name="Google Shape;471;p71"/>
          <p:cNvSpPr txBox="1"/>
          <p:nvPr/>
        </p:nvSpPr>
        <p:spPr>
          <a:xfrm>
            <a:off x="5218137" y="4460194"/>
            <a:ext cx="2661600" cy="2847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P(Thesaurus category) 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>
            <p:ph type="title"/>
          </p:nvPr>
        </p:nvSpPr>
        <p:spPr>
          <a:xfrm>
            <a:off x="765150" y="1247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477" name="Google Shape;477;p72"/>
          <p:cNvSpPr txBox="1"/>
          <p:nvPr>
            <p:ph idx="1" type="body"/>
          </p:nvPr>
        </p:nvSpPr>
        <p:spPr>
          <a:xfrm>
            <a:off x="3297500" y="3391750"/>
            <a:ext cx="5731800" cy="162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-GB"/>
              <a:t>Supervised Methods</a:t>
            </a:r>
            <a:endParaRPr/>
          </a:p>
          <a:p>
            <a:pPr indent="-298450" lvl="0" marL="292100" rtl="0" algn="l">
              <a:spcBef>
                <a:spcPts val="90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Assume the existence of a completely disambiguated corpus</a:t>
            </a:r>
            <a:endParaRPr/>
          </a:p>
          <a:p>
            <a:pPr indent="-292100" lvl="0" marL="2921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Learn to disambiguate based on that</a:t>
            </a:r>
            <a:endParaRPr/>
          </a:p>
        </p:txBody>
      </p:sp>
      <p:sp>
        <p:nvSpPr>
          <p:cNvPr id="478" name="Google Shape;478;p72"/>
          <p:cNvSpPr txBox="1"/>
          <p:nvPr>
            <p:ph idx="1" type="body"/>
          </p:nvPr>
        </p:nvSpPr>
        <p:spPr>
          <a:xfrm>
            <a:off x="866000" y="653150"/>
            <a:ext cx="6678600" cy="237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To deal with new words - new context - ambiguous context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Let </a:t>
            </a:r>
            <a:r>
              <a:rPr b="1" i="1" lang="en-GB"/>
              <a:t>w </a:t>
            </a:r>
            <a:r>
              <a:rPr i="1" lang="en-GB"/>
              <a:t>be</a:t>
            </a:r>
            <a:r>
              <a:rPr b="1" i="1" lang="en-GB"/>
              <a:t> </a:t>
            </a:r>
            <a:r>
              <a:rPr lang="en-GB"/>
              <a:t>an ambiguous word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Let S</a:t>
            </a:r>
            <a:r>
              <a:rPr baseline="-25000" lang="en-GB"/>
              <a:t>1</a:t>
            </a:r>
            <a:r>
              <a:rPr lang="en-GB"/>
              <a:t> ,..., S</a:t>
            </a:r>
            <a:r>
              <a:rPr baseline="-25000" lang="en-GB"/>
              <a:t>k</a:t>
            </a:r>
            <a:r>
              <a:rPr lang="en-GB"/>
              <a:t> ,..., S</a:t>
            </a:r>
            <a:r>
              <a:rPr baseline="-25000" lang="en-GB"/>
              <a:t>n</a:t>
            </a:r>
            <a:r>
              <a:rPr lang="en-GB"/>
              <a:t> denote the senses of the ambiguous word </a:t>
            </a:r>
            <a:r>
              <a:rPr b="1" i="1" lang="en-GB"/>
              <a:t>w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Let</a:t>
            </a:r>
            <a:r>
              <a:rPr i="1" lang="en-GB"/>
              <a:t> C</a:t>
            </a:r>
            <a:r>
              <a:rPr baseline="-25000" i="1" lang="en-GB"/>
              <a:t>1</a:t>
            </a:r>
            <a:r>
              <a:rPr i="1" lang="en-GB"/>
              <a:t>,..,C</a:t>
            </a:r>
            <a:r>
              <a:rPr baseline="-25000" i="1" lang="en-GB"/>
              <a:t>i</a:t>
            </a:r>
            <a:r>
              <a:rPr i="1" lang="en-GB"/>
              <a:t>, . . . . C</a:t>
            </a:r>
            <a:r>
              <a:rPr baseline="-25000" i="1" lang="en-GB"/>
              <a:t>m</a:t>
            </a:r>
            <a:r>
              <a:rPr i="1" lang="en-GB"/>
              <a:t> be the </a:t>
            </a:r>
            <a:r>
              <a:rPr lang="en-GB"/>
              <a:t>contexts of w in a corpus – a collection of K words surrounding the word to be disambiguated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-GB"/>
              <a:t>Let </a:t>
            </a:r>
            <a:r>
              <a:rPr b="1" i="1" lang="en-GB"/>
              <a:t>v</a:t>
            </a:r>
            <a:r>
              <a:rPr b="1" baseline="-25000" i="1" lang="en-GB"/>
              <a:t>1</a:t>
            </a:r>
            <a:r>
              <a:rPr b="1" i="1" lang="en-GB"/>
              <a:t>,...,v</a:t>
            </a:r>
            <a:r>
              <a:rPr b="1" baseline="-25000" i="1" lang="en-GB"/>
              <a:t>j</a:t>
            </a:r>
            <a:r>
              <a:rPr b="1" i="1" lang="en-GB"/>
              <a:t>,...,v</a:t>
            </a:r>
            <a:r>
              <a:rPr b="1" baseline="-25000" i="1" lang="en-GB"/>
              <a:t>M</a:t>
            </a:r>
            <a:r>
              <a:rPr b="1" i="1" lang="en-GB"/>
              <a:t> </a:t>
            </a:r>
            <a:r>
              <a:rPr lang="en-GB"/>
              <a:t>be the</a:t>
            </a:r>
            <a:r>
              <a:rPr b="1" i="1" lang="en-GB"/>
              <a:t> </a:t>
            </a:r>
            <a:r>
              <a:rPr lang="en-GB"/>
              <a:t>words used as contextual features for disambiguation</a:t>
            </a:r>
            <a:endParaRPr b="1" i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Tasks in NLP</a:t>
            </a:r>
            <a:endParaRPr/>
          </a:p>
        </p:txBody>
      </p:sp>
      <p:sp>
        <p:nvSpPr>
          <p:cNvPr id="484" name="Google Shape;484;p73"/>
          <p:cNvSpPr txBox="1"/>
          <p:nvPr>
            <p:ph idx="1" type="body"/>
          </p:nvPr>
        </p:nvSpPr>
        <p:spPr>
          <a:xfrm>
            <a:off x="1183175" y="1581300"/>
            <a:ext cx="4093200" cy="1443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spcBef>
                <a:spcPts val="90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Sense disambiguation  </a:t>
            </a:r>
            <a:endParaRPr/>
          </a:p>
          <a:p>
            <a:pPr indent="-279400" lvl="0" marL="2921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Sentiment Analysis</a:t>
            </a:r>
            <a:endParaRPr/>
          </a:p>
          <a:p>
            <a:pPr indent="-279400" lvl="0" marL="2921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Event detection</a:t>
            </a:r>
            <a:endParaRPr/>
          </a:p>
          <a:p>
            <a:pPr indent="-279400" lvl="0" marL="2921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Named Entity Recognition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854700" y="139425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Distribution of words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1028700" y="749850"/>
            <a:ext cx="7723500" cy="13812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08279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5"/>
              <a:buChar char="■"/>
            </a:pPr>
            <a:r>
              <a:rPr lang="en-GB" sz="1854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many unique words / tokens 🡪 determines the complexity of corpus</a:t>
            </a:r>
            <a:endParaRPr sz="1854"/>
          </a:p>
          <a:p>
            <a:pPr indent="-308279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55"/>
              <a:buChar char="■"/>
            </a:pPr>
            <a:r>
              <a:rPr lang="en-GB" sz="1854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many types of words?</a:t>
            </a:r>
            <a:endParaRPr sz="1854"/>
          </a:p>
          <a:p>
            <a:pPr indent="-308279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5"/>
              <a:buChar char="–"/>
            </a:pPr>
            <a:r>
              <a:rPr lang="en-GB" sz="1854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Words appearing only once / twice / …/ten times?</a:t>
            </a:r>
            <a:endParaRPr sz="1854"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26875" l="60172" r="16370" t="23125"/>
          <a:stretch/>
        </p:blipFill>
        <p:spPr>
          <a:xfrm>
            <a:off x="6182752" y="1628775"/>
            <a:ext cx="2669347" cy="31296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9"/>
          <p:cNvSpPr txBox="1"/>
          <p:nvPr/>
        </p:nvSpPr>
        <p:spPr>
          <a:xfrm>
            <a:off x="1028700" y="2542736"/>
            <a:ext cx="3698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many times does a word occur in average in this corpus ?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0" y="1258000"/>
            <a:ext cx="8839201" cy="38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590350" y="138300"/>
            <a:ext cx="78378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Can existing tools parse new words </a:t>
            </a:r>
            <a:r>
              <a:rPr lang="en-GB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correctly</a:t>
            </a:r>
            <a:r>
              <a:rPr lang="en-GB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1" name="Google Shape;491;p74"/>
          <p:cNvSpPr txBox="1"/>
          <p:nvPr/>
        </p:nvSpPr>
        <p:spPr>
          <a:xfrm>
            <a:off x="6257825" y="2091725"/>
            <a:ext cx="2392800" cy="84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Though word is not known - POS tag is correct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>
            <p:ph type="title"/>
          </p:nvPr>
        </p:nvSpPr>
        <p:spPr>
          <a:xfrm>
            <a:off x="820188" y="226650"/>
            <a:ext cx="7200900" cy="67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Language evolves - new use of old words</a:t>
            </a:r>
            <a:endParaRPr/>
          </a:p>
        </p:txBody>
      </p:sp>
      <p:pic>
        <p:nvPicPr>
          <p:cNvPr id="497" name="Google Shape;497;p75"/>
          <p:cNvPicPr preferRelativeResize="0"/>
          <p:nvPr/>
        </p:nvPicPr>
        <p:blipFill rotWithShape="1">
          <a:blip r:embed="rId3">
            <a:alphaModFix/>
          </a:blip>
          <a:srcRect b="0" l="0" r="60017" t="-4188"/>
          <a:stretch/>
        </p:blipFill>
        <p:spPr>
          <a:xfrm>
            <a:off x="954775" y="1184700"/>
            <a:ext cx="6931727" cy="36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5"/>
          <p:cNvSpPr txBox="1"/>
          <p:nvPr/>
        </p:nvSpPr>
        <p:spPr>
          <a:xfrm>
            <a:off x="5775300" y="3615200"/>
            <a:ext cx="2454300" cy="559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Is “sorted” a verb here?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6"/>
          <p:cNvPicPr preferRelativeResize="0"/>
          <p:nvPr/>
        </p:nvPicPr>
        <p:blipFill rotWithShape="1">
          <a:blip r:embed="rId3">
            <a:alphaModFix/>
          </a:blip>
          <a:srcRect b="0" l="0" r="0" t="38191"/>
          <a:stretch/>
        </p:blipFill>
        <p:spPr>
          <a:xfrm>
            <a:off x="152400" y="560088"/>
            <a:ext cx="8991601" cy="402331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6"/>
          <p:cNvSpPr txBox="1"/>
          <p:nvPr/>
        </p:nvSpPr>
        <p:spPr>
          <a:xfrm>
            <a:off x="6349350" y="2279400"/>
            <a:ext cx="2514000" cy="58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Two “woke”s are not same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 is a particularly difficult task - needs world knowledge</a:t>
            </a:r>
            <a:endParaRPr/>
          </a:p>
        </p:txBody>
      </p:sp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75" y="1628850"/>
            <a:ext cx="8214840" cy="3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8"/>
          <p:cNvSpPr txBox="1"/>
          <p:nvPr>
            <p:ph type="title"/>
          </p:nvPr>
        </p:nvSpPr>
        <p:spPr>
          <a:xfrm>
            <a:off x="1028700" y="514350"/>
            <a:ext cx="7200900" cy="63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Machine Learning for Text Analysis</a:t>
            </a:r>
            <a:endParaRPr/>
          </a:p>
        </p:txBody>
      </p:sp>
      <p:sp>
        <p:nvSpPr>
          <p:cNvPr id="516" name="Google Shape;516;p78"/>
          <p:cNvSpPr txBox="1"/>
          <p:nvPr>
            <p:ph idx="1" type="body"/>
          </p:nvPr>
        </p:nvSpPr>
        <p:spPr>
          <a:xfrm>
            <a:off x="1028700" y="1628775"/>
            <a:ext cx="7200900" cy="277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Need large volumes of “annotated” data for learning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Text with “new” words, “new contexts”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Text with labels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Build new models for prediction (of </a:t>
            </a:r>
            <a:r>
              <a:rPr i="1" lang="en-GB"/>
              <a:t>POS tags</a:t>
            </a:r>
            <a:r>
              <a:rPr lang="en-GB"/>
              <a:t>, </a:t>
            </a:r>
            <a:r>
              <a:rPr i="1" lang="en-GB"/>
              <a:t>Sentiment, Intent, News labels/relevant for a query, etc…)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Evaluate models - how good is it?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N-fold Cross validation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Training and Test splits 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028700" y="514350"/>
            <a:ext cx="720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Observations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1028700" y="1055077"/>
            <a:ext cx="7200900" cy="3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Word types have a very uneven distribution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en-GB" sz="1800"/>
              <a:t>Some words are very common, occurring over 700 times and therefore individually accounting for over 1% of the words in the novel  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en-GB" sz="1800"/>
              <a:t>Overall, the most common 100 words account for slightly over half (50.9%) of the word tokens in the text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Almost half (49.8%) of the word types occur only once in the corpus 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GB" sz="1800"/>
              <a:t>Handling Sparsity - is the most challenging problem of NLP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Zipf’s Law (1916)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19180" l="45622" r="4965" t="26972"/>
          <a:stretch/>
        </p:blipFill>
        <p:spPr>
          <a:xfrm>
            <a:off x="848021" y="1244991"/>
            <a:ext cx="6052184" cy="37244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4">
            <a:alphaModFix/>
          </a:blip>
          <a:srcRect b="5186" l="0" r="19120" t="0"/>
          <a:stretch/>
        </p:blipFill>
        <p:spPr>
          <a:xfrm>
            <a:off x="5576083" y="111113"/>
            <a:ext cx="3360420" cy="12918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31"/>
          <p:cNvSpPr txBox="1"/>
          <p:nvPr/>
        </p:nvSpPr>
        <p:spPr>
          <a:xfrm>
            <a:off x="6752492" y="2133563"/>
            <a:ext cx="2268600" cy="7158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50</a:t>
            </a:r>
            <a:r>
              <a:rPr baseline="30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most common word should occur three times more than 150</a:t>
            </a:r>
            <a:r>
              <a:rPr baseline="30000"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word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028700" y="514350"/>
            <a:ext cx="7200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Mandlebrot’s correction (1954)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1" y="1191367"/>
            <a:ext cx="6356837" cy="8167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32"/>
          <p:cNvSpPr txBox="1"/>
          <p:nvPr/>
        </p:nvSpPr>
        <p:spPr>
          <a:xfrm>
            <a:off x="5453360" y="1824289"/>
            <a:ext cx="2776200" cy="2847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P, B and </a:t>
            </a:r>
            <a:r>
              <a:rPr b="1" lang="en-GB" sz="1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ρ are parameters of text</a:t>
            </a:r>
            <a:endParaRPr b="1"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16099" r="7453" t="0"/>
          <a:stretch/>
        </p:blipFill>
        <p:spPr>
          <a:xfrm>
            <a:off x="4768948" y="2502340"/>
            <a:ext cx="3575384" cy="26537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5">
            <a:alphaModFix/>
          </a:blip>
          <a:srcRect b="0" l="4578" r="1215" t="4843"/>
          <a:stretch/>
        </p:blipFill>
        <p:spPr>
          <a:xfrm>
            <a:off x="735916" y="2486648"/>
            <a:ext cx="3893233" cy="26851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2"/>
          <p:cNvSpPr txBox="1"/>
          <p:nvPr/>
        </p:nvSpPr>
        <p:spPr>
          <a:xfrm>
            <a:off x="5829664" y="2238391"/>
            <a:ext cx="223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P=10^5.4, B=1.15, </a:t>
            </a:r>
            <a:r>
              <a:rPr b="1" lang="en-GB" sz="1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ρ = 100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/>
          </a:p>
        </p:txBody>
      </p:sp>
      <p:sp>
        <p:nvSpPr>
          <p:cNvPr id="190" name="Google Shape;190;p32"/>
          <p:cNvSpPr txBox="1"/>
          <p:nvPr/>
        </p:nvSpPr>
        <p:spPr>
          <a:xfrm>
            <a:off x="1158826" y="2194380"/>
            <a:ext cx="103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B=1, </a:t>
            </a:r>
            <a:r>
              <a:rPr b="1" lang="en-GB" sz="1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ρ = 0</a:t>
            </a: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Co-occurrence of words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028700" y="1023425"/>
            <a:ext cx="72009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Two words co-occur very frequently after one another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Of  the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Class teacher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Show off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 am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Birds fly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0" lvl="1" marL="393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Bigrams often determine the nature of a corpus more accurately than word tokens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